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T Serif"/>
      <p:regular r:id="rId16"/>
    </p:embeddedFont>
    <p:embeddedFont>
      <p:font typeface="PT Serif"/>
      <p:regular r:id="rId17"/>
    </p:embeddedFont>
    <p:embeddedFont>
      <p:font typeface="PT Serif"/>
      <p:regular r:id="rId18"/>
    </p:embeddedFont>
    <p:embeddedFont>
      <p:font typeface="PT Serif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7054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AI-Powered Mental Health Diagnosis System</a:t>
            </a:r>
            <a:endParaRPr lang="en-US" sz="4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558" y="928092"/>
            <a:ext cx="13216652" cy="848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650"/>
              </a:lnSpc>
              <a:buNone/>
            </a:pPr>
            <a:r>
              <a:rPr lang="en-US" sz="5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Mental Health Challenges: A Growing Crisis</a:t>
            </a:r>
            <a:endParaRPr lang="en-US" sz="5300" dirty="0"/>
          </a:p>
        </p:txBody>
      </p:sp>
      <p:sp>
        <p:nvSpPr>
          <p:cNvPr id="3" name="Text 1"/>
          <p:cNvSpPr/>
          <p:nvPr/>
        </p:nvSpPr>
        <p:spPr>
          <a:xfrm>
            <a:off x="655558" y="2244328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Global Prevalence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655558" y="2738914"/>
            <a:ext cx="4134564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Millions worldwide experience mental health disorders, significantly impacting their lives, relationships, and overall well-being. The sheer scale demands innovative solutions to meet the growing need for mental healthcare.</a:t>
            </a:r>
            <a:endParaRPr lang="en-US" sz="1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5558" y="4447342"/>
            <a:ext cx="3414355" cy="23361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54704" y="2244328"/>
            <a:ext cx="288143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Need for Swift Diagnosis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5254704" y="2738914"/>
            <a:ext cx="4134564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Rapid and accurate diagnosis is crucial for effective treatment and improved patient outcomes. Early identification minimizes suffering and enhances therapeutic effectiveness.</a:t>
            </a:r>
            <a:endParaRPr lang="en-US" sz="14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4447342"/>
            <a:ext cx="3414355" cy="233612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853851" y="2244328"/>
            <a:ext cx="4134564" cy="614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Limitations of Traditional Methods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9853851" y="3046214"/>
            <a:ext cx="4134564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Current diagnostic methods often rely on subjective assessments and lengthy processes, causing treatment delays and potentially hindering recovery. More efficient and accurate approaches are needed.</a:t>
            </a:r>
            <a:endParaRPr lang="en-US" sz="14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851" y="4754642"/>
            <a:ext cx="3414355" cy="23361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7200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Current Limitations of Traditional Diagnosis Methods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4235291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417439" y="423529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Subjectivity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17439" y="474345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Diagnosis relies heavily on subjective reports.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4235291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5309116" y="423529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Bias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309116" y="474345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Potential for human bias in interpretation.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51220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417439" y="59512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Inconsistency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417439" y="6459379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Variability in diagnostic accuracy across clinicians.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8723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Introducing AI: Transforming Mental Health Care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781663"/>
            <a:ext cx="3664863" cy="1687592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40084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Enhanced Accuracy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07004" y="4516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Objective analysis of data improves diagnosis.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781663"/>
            <a:ext cx="3664863" cy="1687592"/>
          </a:xfrm>
          <a:prstGeom prst="roundRect">
            <a:avLst>
              <a:gd name="adj" fmla="val 2016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40084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Personalized Care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398681" y="4516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Tailored insights for individual patients.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96069"/>
            <a:ext cx="7556421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9228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Increased Efficiency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07004" y="643104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Streamlined workflow reduces wait times.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2717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AI-Powered Diagnostic Process: How It Works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605111" y="3055858"/>
            <a:ext cx="30480" cy="3946565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55092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31100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6525101" y="3387447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867888" y="328267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Collect patient data through surveys and assessments.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459426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435435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25101" y="4430792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7867888" y="432601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analyzes data using machine learning algorithms.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563760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53976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5" name="Text 12"/>
          <p:cNvSpPr/>
          <p:nvPr/>
        </p:nvSpPr>
        <p:spPr>
          <a:xfrm>
            <a:off x="6525101" y="5474137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7867888" y="5369362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Generate a diagnostic report with potential conditions.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845022" y="6680954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8" name="Shape 15"/>
          <p:cNvSpPr/>
          <p:nvPr/>
        </p:nvSpPr>
        <p:spPr>
          <a:xfrm>
            <a:off x="6365200" y="64410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9" name="Text 16"/>
          <p:cNvSpPr/>
          <p:nvPr/>
        </p:nvSpPr>
        <p:spPr>
          <a:xfrm>
            <a:off x="6525101" y="6517481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7867888" y="641270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Clinicians review and interpret AI findings.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344" y="544473"/>
            <a:ext cx="7758113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Improved Accuracy and Efficiency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344" y="2140625"/>
            <a:ext cx="494943" cy="4949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9344" y="2833449"/>
            <a:ext cx="259865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Reduced Errors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179344" y="3276957"/>
            <a:ext cx="775811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Minimizes human bias and inconsistencies.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44" y="4187547"/>
            <a:ext cx="494943" cy="4949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79344" y="4880372"/>
            <a:ext cx="259865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Faster Diagnosis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179344" y="5323880"/>
            <a:ext cx="775811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Streamlines the diagnostic process.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344" y="6234470"/>
            <a:ext cx="494943" cy="4949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79344" y="6927294"/>
            <a:ext cx="259865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Improved Outcomes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179344" y="7370802"/>
            <a:ext cx="775811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intervention leads to better treatment.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602456"/>
            <a:ext cx="7610237" cy="1437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Ethical Considerations and Data Privacy</a:t>
            </a:r>
            <a:endParaRPr lang="en-US" sz="4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82" y="2368868"/>
            <a:ext cx="1095494" cy="17528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77388" y="2587943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Data Security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7677388" y="3078718"/>
            <a:ext cx="6186130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Protecting patient data is paramount.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282" y="4121706"/>
            <a:ext cx="1095494" cy="17528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77388" y="4340781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Transparency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7677388" y="4831556"/>
            <a:ext cx="6186130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Clear communication about AI usage.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82" y="5874544"/>
            <a:ext cx="1095494" cy="17528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77388" y="6093619"/>
            <a:ext cx="2875836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Fairness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7677388" y="6584394"/>
            <a:ext cx="6186130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Minimizing bias and ensuring equitable access.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1051322"/>
            <a:ext cx="8656320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Integrating AI into Clinical Practice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7425" y="2152412"/>
            <a:ext cx="1629847" cy="12174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2756" y="2703909"/>
            <a:ext cx="138946" cy="416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5045750" y="2590086"/>
            <a:ext cx="1804988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Pilot Programs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4889302" y="3386257"/>
            <a:ext cx="8959453" cy="11430"/>
          </a:xfrm>
          <a:prstGeom prst="roundRect">
            <a:avLst>
              <a:gd name="adj" fmla="val 273615"/>
            </a:avLst>
          </a:prstGeom>
          <a:solidFill>
            <a:srgbClr val="D8D4D4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442" y="3421856"/>
            <a:ext cx="3259812" cy="12174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52875" y="3822025"/>
            <a:ext cx="138946" cy="416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5860733" y="3630335"/>
            <a:ext cx="2855119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Training and Education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860733" y="4097298"/>
            <a:ext cx="31687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Prepare clinicians to use AI tools.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704284" y="4655701"/>
            <a:ext cx="8144470" cy="11430"/>
          </a:xfrm>
          <a:prstGeom prst="roundRect">
            <a:avLst>
              <a:gd name="adj" fmla="val 273615"/>
            </a:avLst>
          </a:prstGeom>
          <a:solidFill>
            <a:srgbClr val="D8D4D4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459" y="4691301"/>
            <a:ext cx="4889778" cy="121741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52756" y="5091470"/>
            <a:ext cx="138946" cy="416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6675715" y="4899779"/>
            <a:ext cx="3549015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Ethical Review and Oversight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6675715" y="5366742"/>
            <a:ext cx="381464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Establish robust governance structures.</a:t>
            </a: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6519267" y="5925145"/>
            <a:ext cx="7329488" cy="11430"/>
          </a:xfrm>
          <a:prstGeom prst="roundRect">
            <a:avLst>
              <a:gd name="adj" fmla="val 273615"/>
            </a:avLst>
          </a:prstGeom>
          <a:solidFill>
            <a:srgbClr val="D8D4D4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76" y="5960745"/>
            <a:ext cx="6519624" cy="121741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52756" y="6360914"/>
            <a:ext cx="138946" cy="416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4</a:t>
            </a:r>
            <a:endParaRPr lang="en-US" sz="2050" dirty="0"/>
          </a:p>
        </p:txBody>
      </p:sp>
      <p:sp>
        <p:nvSpPr>
          <p:cNvPr id="19" name="Text 13"/>
          <p:cNvSpPr/>
          <p:nvPr/>
        </p:nvSpPr>
        <p:spPr>
          <a:xfrm>
            <a:off x="7490579" y="6169223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Full Integration</a:t>
            </a:r>
            <a:endParaRPr lang="en-US" sz="2150" dirty="0"/>
          </a:p>
        </p:txBody>
      </p:sp>
      <p:sp>
        <p:nvSpPr>
          <p:cNvPr id="20" name="Text 14"/>
          <p:cNvSpPr/>
          <p:nvPr/>
        </p:nvSpPr>
        <p:spPr>
          <a:xfrm>
            <a:off x="7490579" y="6636187"/>
            <a:ext cx="56701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becomes an essential component of mental health care.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2781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The Future of Mental Health Diagnosis: Opportunities and Roadmap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234928"/>
            <a:ext cx="2173724" cy="825698"/>
          </a:xfrm>
          <a:prstGeom prst="roundRect">
            <a:avLst>
              <a:gd name="adj" fmla="val 4121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421023"/>
            <a:ext cx="15109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461742"/>
            <a:ext cx="328279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Personalized Treatments</a:t>
            </a:r>
            <a:endParaRPr lang="en-US" sz="2300" dirty="0"/>
          </a:p>
        </p:txBody>
      </p:sp>
      <p:sp>
        <p:nvSpPr>
          <p:cNvPr id="6" name="Shape 4"/>
          <p:cNvSpPr/>
          <p:nvPr/>
        </p:nvSpPr>
        <p:spPr>
          <a:xfrm>
            <a:off x="3080861" y="4045387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4173974"/>
            <a:ext cx="4347567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1020604" y="4609505"/>
            <a:ext cx="15109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68171" y="44007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Early Intervention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5368171" y="4908947"/>
            <a:ext cx="44575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Preventative measures and proactive care.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54704" y="5483423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5612011"/>
            <a:ext cx="6521410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6047542"/>
            <a:ext cx="15109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42014" y="583882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Improved Outcomes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542014" y="6346984"/>
            <a:ext cx="45405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Better patient well-being and quality of life.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2024-12-18T18:51:24Z</dcterms:created>
  <dcterms:modified xsi:type="dcterms:W3CDTF">2024-12-18T18:51:24Z</dcterms:modified>
</cp:coreProperties>
</file>